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272" r:id="rId3"/>
    <p:sldId id="274" r:id="rId4"/>
    <p:sldId id="275" r:id="rId5"/>
    <p:sldId id="276" r:id="rId6"/>
    <p:sldId id="285" r:id="rId7"/>
    <p:sldId id="278" r:id="rId8"/>
    <p:sldId id="279" r:id="rId9"/>
    <p:sldId id="280" r:id="rId10"/>
    <p:sldId id="282" r:id="rId11"/>
    <p:sldId id="286" r:id="rId12"/>
    <p:sldId id="283" r:id="rId13"/>
    <p:sldId id="28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istin Williams" initials="KW" lastIdx="1" clrIdx="0">
    <p:extLst>
      <p:ext uri="{19B8F6BF-5375-455C-9EA6-DF929625EA0E}">
        <p15:presenceInfo xmlns:p15="http://schemas.microsoft.com/office/powerpoint/2012/main" xmlns="" userId="a118fe8abea6facd"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41" autoAdjust="0"/>
    <p:restoredTop sz="94660"/>
  </p:normalViewPr>
  <p:slideViewPr>
    <p:cSldViewPr>
      <p:cViewPr varScale="1">
        <p:scale>
          <a:sx n="79" d="100"/>
          <a:sy n="79" d="100"/>
        </p:scale>
        <p:origin x="-518"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pPr/>
              <a:t>12/16/2014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pPr/>
              <a:t>‹#›</a:t>
            </a:fld>
            <a:endParaRPr lang="en-US"/>
          </a:p>
        </p:txBody>
      </p:sp>
    </p:spTree>
    <p:extLst>
      <p:ext uri="{BB962C8B-B14F-4D97-AF65-F5344CB8AC3E}">
        <p14:creationId xmlns:p14="http://schemas.microsoft.com/office/powerpoint/2010/main" xmlns=""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pPr/>
              <a:t>12/16/2014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pPr/>
              <a:t>‹#›</a:t>
            </a:fld>
            <a:endParaRPr lang="en-US"/>
          </a:p>
        </p:txBody>
      </p:sp>
    </p:spTree>
    <p:extLst>
      <p:ext uri="{BB962C8B-B14F-4D97-AF65-F5344CB8AC3E}">
        <p14:creationId xmlns:p14="http://schemas.microsoft.com/office/powerpoint/2010/main" xmlns=""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extLst>
      <p:ext uri="{BB962C8B-B14F-4D97-AF65-F5344CB8AC3E}">
        <p14:creationId xmlns:p14="http://schemas.microsoft.com/office/powerpoint/2010/main" xmlns=""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extBox 6"/>
          <p:cNvSpPr txBox="1"/>
          <p:nvPr userDrawn="1"/>
        </p:nvSpPr>
        <p:spPr>
          <a:xfrm>
            <a:off x="228600" y="6400800"/>
            <a:ext cx="4213654" cy="369332"/>
          </a:xfrm>
          <a:prstGeom prst="rect">
            <a:avLst/>
          </a:prstGeom>
          <a:noFill/>
        </p:spPr>
        <p:txBody>
          <a:bodyPr wrap="none" rtlCol="0">
            <a:spAutoFit/>
          </a:bodyPr>
          <a:lstStyle/>
          <a:p>
            <a:r>
              <a:rPr lang="en-US" dirty="0" smtClean="0"/>
              <a:t>Administrative Law – Professor David Thaw</a:t>
            </a:r>
            <a:endParaRPr lang="en-US" dirty="0"/>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smtClean="0"/>
              <a:t>Part 7</a:t>
            </a:r>
            <a:r>
              <a:rPr lang="en-US" baseline="0" dirty="0" smtClean="0"/>
              <a:t> </a:t>
            </a:r>
            <a:r>
              <a:rPr lang="en-US" dirty="0" smtClean="0"/>
              <a:t>Lecture 3</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smtClean="0"/>
              <a:t>Slide </a:t>
            </a:r>
            <a:fld id="{BA3C8DCA-E73E-49BA-A695-C076FA16BEEC}" type="slidenum">
              <a:rPr lang="en-US" smtClean="0"/>
              <a:pPr/>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pPr/>
              <a:t>12/16/2014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pPr/>
              <a:t>12/16/2014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Administrative Law</a:t>
            </a:r>
            <a:endParaRPr lang="en-US" dirty="0"/>
          </a:p>
        </p:txBody>
      </p:sp>
      <p:sp>
        <p:nvSpPr>
          <p:cNvPr id="3" name="Subtitle 2"/>
          <p:cNvSpPr>
            <a:spLocks noGrp="1"/>
          </p:cNvSpPr>
          <p:nvPr>
            <p:ph type="subTitle" idx="1"/>
          </p:nvPr>
        </p:nvSpPr>
        <p:spPr/>
        <p:txBody>
          <a:bodyPr>
            <a:normAutofit fontScale="92500"/>
          </a:bodyPr>
          <a:lstStyle/>
          <a:p>
            <a:pPr lvl="0"/>
            <a:r>
              <a:rPr lang="en-US" dirty="0" smtClean="0"/>
              <a:t>Part </a:t>
            </a:r>
            <a:r>
              <a:rPr lang="en-US" dirty="0"/>
              <a:t>7</a:t>
            </a:r>
            <a:r>
              <a:rPr lang="en-US" dirty="0" smtClean="0"/>
              <a:t>: Judicial Review of Agency Action</a:t>
            </a:r>
          </a:p>
          <a:p>
            <a:pPr lvl="1"/>
            <a:r>
              <a:rPr lang="en-US" dirty="0" smtClean="0"/>
              <a:t>Lecture 3: </a:t>
            </a:r>
            <a:r>
              <a:rPr lang="en-US" dirty="0"/>
              <a:t>Judicial Review of Agency Policymaking </a:t>
            </a:r>
            <a:r>
              <a:rPr lang="en-US" dirty="0" smtClean="0"/>
              <a:t>Discretion</a:t>
            </a:r>
            <a:endParaRPr lang="en-US" dirty="0"/>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Judulang</a:t>
            </a:r>
            <a:r>
              <a:rPr lang="en-US" i="1" dirty="0"/>
              <a:t> v. Holder</a:t>
            </a:r>
            <a:endParaRPr lang="en-US" dirty="0"/>
          </a:p>
        </p:txBody>
      </p:sp>
      <p:sp>
        <p:nvSpPr>
          <p:cNvPr id="3" name="Content Placeholder 2"/>
          <p:cNvSpPr>
            <a:spLocks noGrp="1"/>
          </p:cNvSpPr>
          <p:nvPr>
            <p:ph idx="1"/>
          </p:nvPr>
        </p:nvSpPr>
        <p:spPr>
          <a:xfrm>
            <a:off x="457200" y="1219200"/>
            <a:ext cx="8229600" cy="5334000"/>
          </a:xfrm>
        </p:spPr>
        <p:txBody>
          <a:bodyPr>
            <a:normAutofit fontScale="70000" lnSpcReduction="20000"/>
          </a:bodyPr>
          <a:lstStyle/>
          <a:p>
            <a:pPr marL="0" indent="0">
              <a:buNone/>
            </a:pPr>
            <a:r>
              <a:rPr lang="en-US" dirty="0" smtClean="0"/>
              <a:t>Background:</a:t>
            </a:r>
          </a:p>
          <a:p>
            <a:r>
              <a:rPr lang="en-US" dirty="0"/>
              <a:t>I</a:t>
            </a:r>
            <a:r>
              <a:rPr lang="en-US" dirty="0" smtClean="0"/>
              <a:t>mmigration </a:t>
            </a:r>
            <a:r>
              <a:rPr lang="en-US" dirty="0"/>
              <a:t>laws provide two </a:t>
            </a:r>
            <a:r>
              <a:rPr lang="en-US" dirty="0" smtClean="0"/>
              <a:t>separate processes for aliens who commit crimes – exclusion and deportation. </a:t>
            </a:r>
          </a:p>
          <a:p>
            <a:r>
              <a:rPr lang="en-US" dirty="0" smtClean="0"/>
              <a:t>Under </a:t>
            </a:r>
            <a:r>
              <a:rPr lang="en-US" dirty="0"/>
              <a:t>§ 212(c) of the Immigration and </a:t>
            </a:r>
            <a:r>
              <a:rPr lang="en-US" dirty="0" smtClean="0"/>
              <a:t>Nationality, the </a:t>
            </a:r>
            <a:r>
              <a:rPr lang="en-US" dirty="0"/>
              <a:t>Attorney </a:t>
            </a:r>
            <a:r>
              <a:rPr lang="en-US" dirty="0" smtClean="0"/>
              <a:t>General could </a:t>
            </a:r>
            <a:r>
              <a:rPr lang="en-US" dirty="0"/>
              <a:t>admit certain excludable </a:t>
            </a:r>
            <a:r>
              <a:rPr lang="en-US" dirty="0" smtClean="0"/>
              <a:t>aliens, unless the </a:t>
            </a:r>
            <a:r>
              <a:rPr lang="en-US" dirty="0"/>
              <a:t>alien was excludable on one of two specified grounds. </a:t>
            </a:r>
            <a:r>
              <a:rPr lang="en-US" dirty="0" smtClean="0"/>
              <a:t>However, § </a:t>
            </a:r>
            <a:r>
              <a:rPr lang="en-US" dirty="0"/>
              <a:t>212(c) did not apply when an alien was being deported</a:t>
            </a:r>
            <a:r>
              <a:rPr lang="en-US" dirty="0" smtClean="0"/>
              <a:t>.</a:t>
            </a:r>
          </a:p>
          <a:p>
            <a:r>
              <a:rPr lang="en-US" dirty="0" smtClean="0"/>
              <a:t>L was </a:t>
            </a:r>
            <a:r>
              <a:rPr lang="en-US" dirty="0"/>
              <a:t>a permanent resident </a:t>
            </a:r>
            <a:r>
              <a:rPr lang="en-US" dirty="0" smtClean="0"/>
              <a:t>of the </a:t>
            </a:r>
            <a:r>
              <a:rPr lang="en-US" dirty="0"/>
              <a:t>United States who had been </a:t>
            </a:r>
            <a:r>
              <a:rPr lang="en-US" dirty="0" smtClean="0"/>
              <a:t>convicted </a:t>
            </a:r>
            <a:r>
              <a:rPr lang="en-US" dirty="0"/>
              <a:t>of larceny. </a:t>
            </a:r>
            <a:r>
              <a:rPr lang="en-US" dirty="0" smtClean="0"/>
              <a:t>The </a:t>
            </a:r>
            <a:r>
              <a:rPr lang="en-US" dirty="0"/>
              <a:t>Government </a:t>
            </a:r>
            <a:r>
              <a:rPr lang="en-US" dirty="0" smtClean="0"/>
              <a:t>and </a:t>
            </a:r>
            <a:r>
              <a:rPr lang="en-US" dirty="0"/>
              <a:t>initiated a </a:t>
            </a:r>
            <a:r>
              <a:rPr lang="en-US" dirty="0" smtClean="0"/>
              <a:t>deportation action </a:t>
            </a:r>
            <a:r>
              <a:rPr lang="en-US" dirty="0"/>
              <a:t>based on his larceny </a:t>
            </a:r>
            <a:r>
              <a:rPr lang="en-US" dirty="0" smtClean="0"/>
              <a:t>conviction but had not initiated an exclusion action with L traveled abroad and then returned).</a:t>
            </a:r>
          </a:p>
          <a:p>
            <a:r>
              <a:rPr lang="en-US" dirty="0" smtClean="0"/>
              <a:t>The BIA </a:t>
            </a:r>
            <a:r>
              <a:rPr lang="en-US" dirty="0"/>
              <a:t>adopted a policy of allowing aliens in </a:t>
            </a:r>
            <a:r>
              <a:rPr lang="en-US" dirty="0" smtClean="0"/>
              <a:t>deportation proceedings </a:t>
            </a:r>
            <a:r>
              <a:rPr lang="en-US" dirty="0"/>
              <a:t>to apply for </a:t>
            </a:r>
            <a:r>
              <a:rPr lang="en-US" dirty="0" smtClean="0"/>
              <a:t>relief </a:t>
            </a:r>
            <a:r>
              <a:rPr lang="en-US" dirty="0"/>
              <a:t>under § 212(c) whenever </a:t>
            </a:r>
            <a:r>
              <a:rPr lang="en-US" dirty="0" smtClean="0"/>
              <a:t>they had </a:t>
            </a:r>
            <a:r>
              <a:rPr lang="en-US" dirty="0"/>
              <a:t>left and reentered the </a:t>
            </a:r>
            <a:r>
              <a:rPr lang="en-US" dirty="0" smtClean="0"/>
              <a:t>country after becoming deportable.</a:t>
            </a:r>
            <a:endParaRPr lang="en-US" dirty="0"/>
          </a:p>
        </p:txBody>
      </p:sp>
    </p:spTree>
    <p:extLst>
      <p:ext uri="{BB962C8B-B14F-4D97-AF65-F5344CB8AC3E}">
        <p14:creationId xmlns:p14="http://schemas.microsoft.com/office/powerpoint/2010/main" xmlns="" val="33143687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a:t>Judulang</a:t>
            </a:r>
            <a:r>
              <a:rPr lang="en-US" i="1" dirty="0"/>
              <a:t> v. Holder</a:t>
            </a:r>
            <a:endParaRPr lang="en-US" dirty="0"/>
          </a:p>
        </p:txBody>
      </p:sp>
      <p:sp>
        <p:nvSpPr>
          <p:cNvPr id="3" name="Content Placeholder 2"/>
          <p:cNvSpPr>
            <a:spLocks noGrp="1"/>
          </p:cNvSpPr>
          <p:nvPr>
            <p:ph idx="1"/>
          </p:nvPr>
        </p:nvSpPr>
        <p:spPr>
          <a:xfrm>
            <a:off x="457200" y="1295400"/>
            <a:ext cx="8229600" cy="5105400"/>
          </a:xfrm>
        </p:spPr>
        <p:txBody>
          <a:bodyPr>
            <a:normAutofit fontScale="77500" lnSpcReduction="20000"/>
          </a:bodyPr>
          <a:lstStyle/>
          <a:p>
            <a:r>
              <a:rPr lang="en-US" dirty="0" smtClean="0"/>
              <a:t>This policy meant that deportable aliens </a:t>
            </a:r>
            <a:r>
              <a:rPr lang="en-US" dirty="0"/>
              <a:t>who had traveled abroad and returned could receive § 212(c) relief</a:t>
            </a:r>
            <a:r>
              <a:rPr lang="en-US" dirty="0" smtClean="0"/>
              <a:t>, while </a:t>
            </a:r>
            <a:r>
              <a:rPr lang="en-US" dirty="0"/>
              <a:t>those who had never left could not. </a:t>
            </a:r>
            <a:endParaRPr lang="en-US" dirty="0" smtClean="0"/>
          </a:p>
          <a:p>
            <a:r>
              <a:rPr lang="en-US" dirty="0" smtClean="0"/>
              <a:t>The </a:t>
            </a:r>
            <a:r>
              <a:rPr lang="en-US" dirty="0"/>
              <a:t>Court of Appeals for the Second Circuit concluded that </a:t>
            </a:r>
            <a:r>
              <a:rPr lang="en-US" dirty="0" smtClean="0"/>
              <a:t>this disparity </a:t>
            </a:r>
            <a:r>
              <a:rPr lang="en-US" dirty="0"/>
              <a:t>violated equal protection. </a:t>
            </a:r>
            <a:r>
              <a:rPr lang="en-US" dirty="0" smtClean="0"/>
              <a:t>As a result of the proceeding, the </a:t>
            </a:r>
            <a:r>
              <a:rPr lang="en-US" dirty="0"/>
              <a:t>BIA </a:t>
            </a:r>
            <a:r>
              <a:rPr lang="en-US" dirty="0" smtClean="0"/>
              <a:t>applied § 212(c</a:t>
            </a:r>
            <a:r>
              <a:rPr lang="en-US" dirty="0"/>
              <a:t>) in </a:t>
            </a:r>
            <a:r>
              <a:rPr lang="en-US" dirty="0" smtClean="0"/>
              <a:t>deportation </a:t>
            </a:r>
            <a:r>
              <a:rPr lang="en-US" dirty="0"/>
              <a:t>proceedings </a:t>
            </a:r>
            <a:r>
              <a:rPr lang="en-US" dirty="0" smtClean="0"/>
              <a:t>regardless of </a:t>
            </a:r>
            <a:r>
              <a:rPr lang="en-US" dirty="0"/>
              <a:t>an alien’s travel </a:t>
            </a:r>
            <a:r>
              <a:rPr lang="en-US" dirty="0" smtClean="0"/>
              <a:t>history.</a:t>
            </a:r>
          </a:p>
          <a:p>
            <a:r>
              <a:rPr lang="en-US" dirty="0" err="1" smtClean="0"/>
              <a:t>Judulang</a:t>
            </a:r>
            <a:r>
              <a:rPr lang="en-US" dirty="0" smtClean="0"/>
              <a:t> was a permanent resident of the US who took part </a:t>
            </a:r>
            <a:r>
              <a:rPr lang="en-US" dirty="0"/>
              <a:t>in a fight in which another person shot and </a:t>
            </a:r>
            <a:r>
              <a:rPr lang="en-US" dirty="0" smtClean="0"/>
              <a:t>killed someone</a:t>
            </a:r>
            <a:r>
              <a:rPr lang="en-US" dirty="0"/>
              <a:t>. </a:t>
            </a:r>
            <a:r>
              <a:rPr lang="en-US" dirty="0" err="1"/>
              <a:t>Judulang</a:t>
            </a:r>
            <a:r>
              <a:rPr lang="en-US" dirty="0"/>
              <a:t> was charged as an accessory and eventually </a:t>
            </a:r>
            <a:r>
              <a:rPr lang="en-US" dirty="0" smtClean="0"/>
              <a:t>pleaded guilty </a:t>
            </a:r>
            <a:r>
              <a:rPr lang="en-US" dirty="0"/>
              <a:t>to voluntary manslaughter. </a:t>
            </a:r>
            <a:endParaRPr lang="en-US" dirty="0" smtClean="0"/>
          </a:p>
          <a:p>
            <a:r>
              <a:rPr lang="en-US" dirty="0"/>
              <a:t>DHS commenced an action to deport </a:t>
            </a:r>
            <a:r>
              <a:rPr lang="en-US" dirty="0" smtClean="0"/>
              <a:t>him.  The </a:t>
            </a:r>
            <a:r>
              <a:rPr lang="en-US" dirty="0"/>
              <a:t>BIA held that </a:t>
            </a:r>
            <a:r>
              <a:rPr lang="en-US" dirty="0" err="1" smtClean="0"/>
              <a:t>Judulang</a:t>
            </a:r>
            <a:r>
              <a:rPr lang="en-US" dirty="0" smtClean="0"/>
              <a:t> could not apply </a:t>
            </a:r>
            <a:r>
              <a:rPr lang="en-US" dirty="0"/>
              <a:t>for § 212(c) </a:t>
            </a:r>
            <a:r>
              <a:rPr lang="en-US" dirty="0" smtClean="0"/>
              <a:t>relief because the “</a:t>
            </a:r>
            <a:r>
              <a:rPr lang="en-US" dirty="0"/>
              <a:t>crime of violence” deportation ground is not comparable to any </a:t>
            </a:r>
            <a:r>
              <a:rPr lang="en-US" dirty="0" smtClean="0"/>
              <a:t>exclusion ground. </a:t>
            </a:r>
            <a:endParaRPr lang="en-US" dirty="0"/>
          </a:p>
        </p:txBody>
      </p:sp>
    </p:spTree>
    <p:extLst>
      <p:ext uri="{BB962C8B-B14F-4D97-AF65-F5344CB8AC3E}">
        <p14:creationId xmlns:p14="http://schemas.microsoft.com/office/powerpoint/2010/main" xmlns="" val="16380626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Judulang</a:t>
            </a:r>
            <a:r>
              <a:rPr lang="en-US" i="1" dirty="0"/>
              <a:t> v. Holder</a:t>
            </a:r>
            <a:endParaRPr lang="en-US" dirty="0"/>
          </a:p>
        </p:txBody>
      </p:sp>
      <p:sp>
        <p:nvSpPr>
          <p:cNvPr id="3" name="Content Placeholder 2"/>
          <p:cNvSpPr>
            <a:spLocks noGrp="1"/>
          </p:cNvSpPr>
          <p:nvPr>
            <p:ph idx="1"/>
          </p:nvPr>
        </p:nvSpPr>
        <p:spPr/>
        <p:txBody>
          <a:bodyPr/>
          <a:lstStyle/>
          <a:p>
            <a:pPr marL="0" indent="0">
              <a:buNone/>
            </a:pPr>
            <a:r>
              <a:rPr lang="en-US" dirty="0" smtClean="0"/>
              <a:t>Issue:  Is </a:t>
            </a:r>
            <a:r>
              <a:rPr lang="en-US" dirty="0"/>
              <a:t>BIA’s policy for </a:t>
            </a:r>
            <a:r>
              <a:rPr lang="en-US" dirty="0" smtClean="0"/>
              <a:t>applying § </a:t>
            </a:r>
            <a:r>
              <a:rPr lang="en-US" dirty="0"/>
              <a:t>212(c) in deportation cases is </a:t>
            </a:r>
            <a:r>
              <a:rPr lang="en-US" dirty="0" smtClean="0"/>
              <a:t>arbitrary or capricious</a:t>
            </a:r>
            <a:r>
              <a:rPr lang="en-US" dirty="0"/>
              <a:t>?</a:t>
            </a:r>
            <a:r>
              <a:rPr lang="en-US" dirty="0" smtClean="0"/>
              <a:t> </a:t>
            </a:r>
            <a:endParaRPr lang="en-US" dirty="0"/>
          </a:p>
        </p:txBody>
      </p:sp>
    </p:spTree>
    <p:extLst>
      <p:ext uri="{BB962C8B-B14F-4D97-AF65-F5344CB8AC3E}">
        <p14:creationId xmlns:p14="http://schemas.microsoft.com/office/powerpoint/2010/main" xmlns="" val="34409565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err="1"/>
              <a:t>Judulang</a:t>
            </a:r>
            <a:r>
              <a:rPr lang="en-US" i="1" dirty="0"/>
              <a:t> v. Holder</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Holding:  </a:t>
            </a:r>
            <a:r>
              <a:rPr lang="en-US" dirty="0"/>
              <a:t>By hinging a deportable </a:t>
            </a:r>
            <a:r>
              <a:rPr lang="en-US" dirty="0" smtClean="0"/>
              <a:t>alien’s eligibility </a:t>
            </a:r>
            <a:r>
              <a:rPr lang="en-US" dirty="0"/>
              <a:t>for discretionary relief on the </a:t>
            </a:r>
            <a:r>
              <a:rPr lang="en-US" dirty="0" smtClean="0"/>
              <a:t>comparable grounds policy, the </a:t>
            </a:r>
            <a:r>
              <a:rPr lang="en-US" dirty="0"/>
              <a:t>BIA has failed to exercise its discretion in a </a:t>
            </a:r>
            <a:r>
              <a:rPr lang="en-US" dirty="0" smtClean="0"/>
              <a:t>reasoned manner</a:t>
            </a:r>
            <a:r>
              <a:rPr lang="en-US" dirty="0"/>
              <a:t>.</a:t>
            </a:r>
          </a:p>
          <a:p>
            <a:r>
              <a:rPr lang="en-US" dirty="0" smtClean="0"/>
              <a:t>An </a:t>
            </a:r>
            <a:r>
              <a:rPr lang="en-US" dirty="0"/>
              <a:t>agency is not permitted to rely on the chance incidence of previously-existing statutory or regulatory categories as explanation for its reasoning in assigning new categories for a decision-making process.  It must articulate clearly the reasoning for why it has adopted a particular method, set of categories, process, etc. or it fails the A&amp;C test of APA § 706.</a:t>
            </a:r>
          </a:p>
          <a:p>
            <a:pPr marL="0" indent="0">
              <a:buNone/>
            </a:pPr>
            <a:endParaRPr lang="en-US" dirty="0" smtClean="0"/>
          </a:p>
        </p:txBody>
      </p:sp>
    </p:spTree>
    <p:extLst>
      <p:ext uri="{BB962C8B-B14F-4D97-AF65-F5344CB8AC3E}">
        <p14:creationId xmlns:p14="http://schemas.microsoft.com/office/powerpoint/2010/main" xmlns="" val="31974284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Introduction</a:t>
            </a:r>
            <a:endParaRPr lang="en-US" dirty="0"/>
          </a:p>
        </p:txBody>
      </p:sp>
      <p:sp>
        <p:nvSpPr>
          <p:cNvPr id="3" name="Content Placeholder 2"/>
          <p:cNvSpPr>
            <a:spLocks noGrp="1"/>
          </p:cNvSpPr>
          <p:nvPr>
            <p:ph idx="1"/>
          </p:nvPr>
        </p:nvSpPr>
        <p:spPr>
          <a:xfrm>
            <a:off x="457200" y="1417638"/>
            <a:ext cx="8229600" cy="4983162"/>
          </a:xfrm>
        </p:spPr>
        <p:txBody>
          <a:bodyPr>
            <a:noAutofit/>
          </a:bodyPr>
          <a:lstStyle/>
          <a:p>
            <a:r>
              <a:rPr lang="en-US" sz="2200" dirty="0"/>
              <a:t>Many agency determinations cannot be categorized as either </a:t>
            </a:r>
            <a:r>
              <a:rPr lang="en-US" sz="2200" dirty="0" smtClean="0"/>
              <a:t>findings of </a:t>
            </a:r>
            <a:r>
              <a:rPr lang="en-US" sz="2200" dirty="0"/>
              <a:t>fact or conclusions of law. Some determinations involve exercises of </a:t>
            </a:r>
            <a:r>
              <a:rPr lang="en-US" sz="2200" dirty="0" smtClean="0"/>
              <a:t>discretionary authority </a:t>
            </a:r>
            <a:r>
              <a:rPr lang="en-US" sz="2200" dirty="0"/>
              <a:t>that cannot wholly be reduced to questions of fact </a:t>
            </a:r>
            <a:r>
              <a:rPr lang="en-US" sz="2200" dirty="0" smtClean="0"/>
              <a:t>or law.</a:t>
            </a:r>
          </a:p>
          <a:p>
            <a:r>
              <a:rPr lang="en-US" sz="2200" dirty="0"/>
              <a:t>To the extent that discretionary or policy determinations implicate </a:t>
            </a:r>
            <a:r>
              <a:rPr lang="en-US" sz="2200" dirty="0" smtClean="0"/>
              <a:t>or rest </a:t>
            </a:r>
            <a:r>
              <a:rPr lang="en-US" sz="2200" dirty="0"/>
              <a:t>on factual or legal determinations, the principles of review for </a:t>
            </a:r>
            <a:r>
              <a:rPr lang="en-US" sz="2200" dirty="0" smtClean="0"/>
              <a:t>questions of </a:t>
            </a:r>
            <a:r>
              <a:rPr lang="en-US" sz="2200" dirty="0"/>
              <a:t>fact or law fully apply. But those principles are, by their terms</a:t>
            </a:r>
            <a:r>
              <a:rPr lang="en-US" sz="2200" dirty="0" smtClean="0"/>
              <a:t>, inapplicable </a:t>
            </a:r>
            <a:r>
              <a:rPr lang="en-US" sz="2200" dirty="0"/>
              <a:t>to those portions of the agency </a:t>
            </a:r>
            <a:r>
              <a:rPr lang="en-US" sz="2200" dirty="0" err="1"/>
              <a:t>decisionmaking</a:t>
            </a:r>
            <a:r>
              <a:rPr lang="en-US" sz="2200" dirty="0"/>
              <a:t> process </a:t>
            </a:r>
            <a:r>
              <a:rPr lang="en-US" sz="2200" dirty="0" smtClean="0"/>
              <a:t>that cannot </a:t>
            </a:r>
            <a:r>
              <a:rPr lang="en-US" sz="2200" dirty="0"/>
              <a:t>be reduced to questions of fact or law</a:t>
            </a:r>
            <a:r>
              <a:rPr lang="en-US" sz="2200" dirty="0" smtClean="0"/>
              <a:t>.</a:t>
            </a:r>
          </a:p>
          <a:p>
            <a:r>
              <a:rPr lang="en-US" sz="2200" dirty="0" smtClean="0"/>
              <a:t>Section 706 of the APA: </a:t>
            </a:r>
            <a:r>
              <a:rPr lang="en-US" sz="2200" dirty="0"/>
              <a:t>The reviewing court </a:t>
            </a:r>
            <a:r>
              <a:rPr lang="en-US" sz="2200" dirty="0" smtClean="0"/>
              <a:t>shall </a:t>
            </a:r>
            <a:r>
              <a:rPr lang="en-US" sz="2200" dirty="0"/>
              <a:t>hold unlawful and set aside </a:t>
            </a:r>
            <a:r>
              <a:rPr lang="en-US" sz="2200" dirty="0" smtClean="0"/>
              <a:t>agency action</a:t>
            </a:r>
            <a:r>
              <a:rPr lang="en-US" sz="2200" dirty="0"/>
              <a:t>, findings, and conclusions found to </a:t>
            </a:r>
            <a:r>
              <a:rPr lang="en-US" sz="2200" dirty="0" smtClean="0"/>
              <a:t>be arbitrary</a:t>
            </a:r>
            <a:r>
              <a:rPr lang="en-US" sz="2200" dirty="0"/>
              <a:t>, </a:t>
            </a:r>
            <a:r>
              <a:rPr lang="en-US" sz="2200" dirty="0" smtClean="0"/>
              <a:t>capricious, an </a:t>
            </a:r>
            <a:r>
              <a:rPr lang="en-US" sz="2200" dirty="0"/>
              <a:t>abuse of discretion, or otherwise not in accordance with </a:t>
            </a:r>
            <a:r>
              <a:rPr lang="en-US" sz="2200" dirty="0" smtClean="0"/>
              <a:t>law.</a:t>
            </a:r>
          </a:p>
        </p:txBody>
      </p:sp>
    </p:spTree>
    <p:extLst>
      <p:ext uri="{BB962C8B-B14F-4D97-AF65-F5344CB8AC3E}">
        <p14:creationId xmlns:p14="http://schemas.microsoft.com/office/powerpoint/2010/main" xmlns="" val="40043226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Motor Vehicle Manufacturers </a:t>
            </a:r>
            <a:r>
              <a:rPr lang="en-US" i="1" dirty="0" err="1"/>
              <a:t>Ass'n</a:t>
            </a:r>
            <a:r>
              <a:rPr lang="en-US" i="1" dirty="0"/>
              <a:t> v. State Farm</a:t>
            </a:r>
            <a:r>
              <a:rPr lang="en-US" dirty="0"/>
              <a:t> </a:t>
            </a:r>
            <a:endParaRPr lang="en-US" i="1"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Background</a:t>
            </a:r>
          </a:p>
          <a:p>
            <a:r>
              <a:rPr lang="en-US" dirty="0"/>
              <a:t>Under authority of the National Traffic and Motor Vehicle Safety </a:t>
            </a:r>
            <a:r>
              <a:rPr lang="en-US" dirty="0" smtClean="0"/>
              <a:t>Act, </a:t>
            </a:r>
            <a:r>
              <a:rPr lang="en-US" dirty="0"/>
              <a:t>the National Highway Traffic Safety Administration </a:t>
            </a:r>
            <a:r>
              <a:rPr lang="en-US" dirty="0" smtClean="0"/>
              <a:t>promulgated a rule to </a:t>
            </a:r>
            <a:r>
              <a:rPr lang="en-US" dirty="0"/>
              <a:t>require installation of seatbelts in all automobiles. </a:t>
            </a:r>
            <a:endParaRPr lang="en-US" dirty="0" smtClean="0"/>
          </a:p>
          <a:p>
            <a:r>
              <a:rPr lang="en-US" dirty="0" smtClean="0"/>
              <a:t>Subsequently</a:t>
            </a:r>
            <a:r>
              <a:rPr lang="en-US" dirty="0"/>
              <a:t>, the NHTSA promulgated rules to require passive restraint systems in new </a:t>
            </a:r>
            <a:r>
              <a:rPr lang="en-US" dirty="0" smtClean="0"/>
              <a:t>vehicles such as airbags.</a:t>
            </a:r>
          </a:p>
          <a:p>
            <a:r>
              <a:rPr lang="en-US" dirty="0" smtClean="0"/>
              <a:t>After the announcement of a one-year delay and a notice and comment period, the NHTSA rescinded </a:t>
            </a:r>
            <a:r>
              <a:rPr lang="en-US" dirty="0"/>
              <a:t>the requirement on the basis that it was no longer able to </a:t>
            </a:r>
            <a:r>
              <a:rPr lang="en-US" dirty="0" smtClean="0"/>
              <a:t>find sufficient safety </a:t>
            </a:r>
            <a:r>
              <a:rPr lang="en-US" dirty="0"/>
              <a:t>benefits. </a:t>
            </a:r>
            <a:endParaRPr lang="en-US" dirty="0" smtClean="0"/>
          </a:p>
          <a:p>
            <a:r>
              <a:rPr lang="en-US" dirty="0" smtClean="0"/>
              <a:t>Automobile </a:t>
            </a:r>
            <a:r>
              <a:rPr lang="en-US" dirty="0"/>
              <a:t>insurers filed petitions for review of the NHTSA's rescission. </a:t>
            </a:r>
          </a:p>
          <a:p>
            <a:endParaRPr lang="en-US" dirty="0" smtClean="0"/>
          </a:p>
        </p:txBody>
      </p:sp>
    </p:spTree>
    <p:extLst>
      <p:ext uri="{BB962C8B-B14F-4D97-AF65-F5344CB8AC3E}">
        <p14:creationId xmlns:p14="http://schemas.microsoft.com/office/powerpoint/2010/main" xmlns="" val="13229847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Motor Vehicle Manufacturers </a:t>
            </a:r>
            <a:r>
              <a:rPr lang="en-US" i="1" dirty="0" err="1"/>
              <a:t>Ass'n</a:t>
            </a:r>
            <a:r>
              <a:rPr lang="en-US" i="1" dirty="0"/>
              <a:t> v. State Farm</a:t>
            </a:r>
            <a:r>
              <a:rPr lang="en-US" dirty="0"/>
              <a:t> </a:t>
            </a:r>
          </a:p>
        </p:txBody>
      </p:sp>
      <p:sp>
        <p:nvSpPr>
          <p:cNvPr id="3" name="Content Placeholder 2"/>
          <p:cNvSpPr>
            <a:spLocks noGrp="1"/>
          </p:cNvSpPr>
          <p:nvPr>
            <p:ph idx="1"/>
          </p:nvPr>
        </p:nvSpPr>
        <p:spPr/>
        <p:txBody>
          <a:bodyPr>
            <a:normAutofit/>
          </a:bodyPr>
          <a:lstStyle/>
          <a:p>
            <a:pPr marL="0" indent="0">
              <a:buNone/>
            </a:pPr>
            <a:r>
              <a:rPr lang="en-US" dirty="0" smtClean="0"/>
              <a:t>Issue: Did the NHTSA act arbitrarily </a:t>
            </a:r>
            <a:r>
              <a:rPr lang="en-US" dirty="0"/>
              <a:t>and capriciously in revoking the requirement </a:t>
            </a:r>
            <a:r>
              <a:rPr lang="en-US" dirty="0" smtClean="0"/>
              <a:t>that </a:t>
            </a:r>
            <a:r>
              <a:rPr lang="en-US" dirty="0"/>
              <a:t>new motor vehicles </a:t>
            </a:r>
            <a:r>
              <a:rPr lang="en-US" dirty="0" smtClean="0"/>
              <a:t>be </a:t>
            </a:r>
            <a:r>
              <a:rPr lang="en-US" dirty="0"/>
              <a:t>equipped with passive </a:t>
            </a:r>
            <a:r>
              <a:rPr lang="en-US" dirty="0" smtClean="0"/>
              <a:t>restraints?</a:t>
            </a:r>
            <a:endParaRPr lang="en-US" dirty="0"/>
          </a:p>
        </p:txBody>
      </p:sp>
    </p:spTree>
    <p:extLst>
      <p:ext uri="{BB962C8B-B14F-4D97-AF65-F5344CB8AC3E}">
        <p14:creationId xmlns:p14="http://schemas.microsoft.com/office/powerpoint/2010/main" xmlns="" val="27339915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i="1" dirty="0"/>
              <a:t>Motor Vehicle Manufacturers </a:t>
            </a:r>
            <a:r>
              <a:rPr lang="en-US" i="1" dirty="0" err="1"/>
              <a:t>Ass'n</a:t>
            </a:r>
            <a:r>
              <a:rPr lang="en-US" i="1" dirty="0"/>
              <a:t> v. State Farm</a:t>
            </a:r>
            <a:r>
              <a:rPr lang="en-US" dirty="0"/>
              <a:t> </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Holding:  </a:t>
            </a:r>
            <a:r>
              <a:rPr lang="en-US" dirty="0"/>
              <a:t>T</a:t>
            </a:r>
            <a:r>
              <a:rPr lang="en-US" dirty="0" smtClean="0"/>
              <a:t>he </a:t>
            </a:r>
            <a:r>
              <a:rPr lang="en-US" dirty="0"/>
              <a:t>agency failed to present an adequate basis and </a:t>
            </a:r>
            <a:r>
              <a:rPr lang="en-US" dirty="0" smtClean="0"/>
              <a:t>explanation for </a:t>
            </a:r>
            <a:r>
              <a:rPr lang="en-US" dirty="0"/>
              <a:t>rescinding the passive restraint </a:t>
            </a:r>
            <a:r>
              <a:rPr lang="en-US" dirty="0" smtClean="0"/>
              <a:t>requirement.</a:t>
            </a:r>
          </a:p>
          <a:p>
            <a:r>
              <a:rPr lang="en-US" dirty="0" smtClean="0"/>
              <a:t>When </a:t>
            </a:r>
            <a:r>
              <a:rPr lang="en-US" dirty="0"/>
              <a:t>an agency makes a </a:t>
            </a:r>
            <a:r>
              <a:rPr lang="en-US" u="sng" dirty="0"/>
              <a:t>change</a:t>
            </a:r>
            <a:r>
              <a:rPr lang="en-US" dirty="0"/>
              <a:t> in policy direction, upon which others have relied (e.g., rescinding a regulation), the presumption is </a:t>
            </a:r>
            <a:r>
              <a:rPr lang="en-US" u="sng" dirty="0"/>
              <a:t>against</a:t>
            </a:r>
            <a:r>
              <a:rPr lang="en-US" dirty="0"/>
              <a:t> that change being satisfied in the </a:t>
            </a:r>
            <a:r>
              <a:rPr lang="en-US" dirty="0" smtClean="0"/>
              <a:t>record.</a:t>
            </a:r>
          </a:p>
          <a:p>
            <a:pPr lvl="1"/>
            <a:r>
              <a:rPr lang="en-US" dirty="0" smtClean="0"/>
              <a:t>This </a:t>
            </a:r>
            <a:r>
              <a:rPr lang="en-US" dirty="0"/>
              <a:t>is as opposed to affording greater deference to the record when writing a new </a:t>
            </a:r>
            <a:r>
              <a:rPr lang="en-US" dirty="0" smtClean="0"/>
              <a:t>rule.</a:t>
            </a:r>
          </a:p>
          <a:p>
            <a:r>
              <a:rPr lang="en-US" dirty="0" smtClean="0"/>
              <a:t>This </a:t>
            </a:r>
            <a:r>
              <a:rPr lang="en-US" dirty="0"/>
              <a:t>distinction relies rests on two conclusions:  first, that when Congress grants an agency authority, it generally envisions the agency will use that authority; and second, that once a policy direction is set, reliance doctrine comes into play.  </a:t>
            </a:r>
            <a:endParaRPr lang="en-US" dirty="0" smtClean="0"/>
          </a:p>
          <a:p>
            <a:r>
              <a:rPr lang="en-US" dirty="0" smtClean="0"/>
              <a:t>Collectively</a:t>
            </a:r>
            <a:r>
              <a:rPr lang="en-US" dirty="0"/>
              <a:t>, these set a higher bar the agency must meet when explaining its decision to </a:t>
            </a:r>
            <a:r>
              <a:rPr lang="en-US" u="sng" dirty="0"/>
              <a:t>change</a:t>
            </a:r>
            <a:r>
              <a:rPr lang="en-US" dirty="0"/>
              <a:t> policy direction as opposed to implementing an </a:t>
            </a:r>
            <a:r>
              <a:rPr lang="en-US" u="sng" dirty="0"/>
              <a:t>initial</a:t>
            </a:r>
            <a:r>
              <a:rPr lang="en-US" dirty="0"/>
              <a:t> policy direction</a:t>
            </a:r>
            <a:r>
              <a:rPr lang="en-US" sz="1100" dirty="0"/>
              <a:t> </a:t>
            </a:r>
            <a:r>
              <a:rPr lang="en-US" dirty="0" smtClean="0"/>
              <a:t>.</a:t>
            </a:r>
            <a:endParaRPr lang="en-US" dirty="0"/>
          </a:p>
        </p:txBody>
      </p:sp>
    </p:spTree>
    <p:extLst>
      <p:ext uri="{BB962C8B-B14F-4D97-AF65-F5344CB8AC3E}">
        <p14:creationId xmlns:p14="http://schemas.microsoft.com/office/powerpoint/2010/main" xmlns="" val="24369800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6412"/>
          </a:xfrm>
        </p:spPr>
        <p:txBody>
          <a:bodyPr>
            <a:normAutofit/>
          </a:bodyPr>
          <a:lstStyle/>
          <a:p>
            <a:r>
              <a:rPr lang="en-US" sz="3800" i="1" dirty="0" smtClean="0"/>
              <a:t>State Farm </a:t>
            </a:r>
            <a:r>
              <a:rPr lang="en-US" sz="3800" dirty="0" smtClean="0"/>
              <a:t>Timeline</a:t>
            </a:r>
            <a:endParaRPr lang="en-US" sz="3800" dirty="0"/>
          </a:p>
        </p:txBody>
      </p:sp>
      <p:sp>
        <p:nvSpPr>
          <p:cNvPr id="3" name="Content Placeholder 2"/>
          <p:cNvSpPr>
            <a:spLocks noGrp="1"/>
          </p:cNvSpPr>
          <p:nvPr>
            <p:ph idx="1"/>
          </p:nvPr>
        </p:nvSpPr>
        <p:spPr>
          <a:xfrm>
            <a:off x="457200" y="1146412"/>
            <a:ext cx="8229600" cy="5559188"/>
          </a:xfrm>
        </p:spPr>
        <p:txBody>
          <a:bodyPr>
            <a:normAutofit fontScale="47500" lnSpcReduction="20000"/>
          </a:bodyPr>
          <a:lstStyle/>
          <a:p>
            <a:pPr marL="0" indent="0">
              <a:buNone/>
            </a:pPr>
            <a:r>
              <a:rPr lang="en-US" dirty="0" smtClean="0"/>
              <a:t>1966</a:t>
            </a:r>
            <a:r>
              <a:rPr lang="en-US" dirty="0"/>
              <a:t>: Congress adopts the National Traffic &amp; Motor Vehicle Safety Act</a:t>
            </a:r>
          </a:p>
          <a:p>
            <a:pPr marL="0" indent="0">
              <a:buNone/>
            </a:pPr>
            <a:r>
              <a:rPr lang="en-US" dirty="0"/>
              <a:t>1967: National Highway Traffic Safety Administration issues Standard 208 requiring </a:t>
            </a:r>
            <a:r>
              <a:rPr lang="en-US" dirty="0" smtClean="0"/>
              <a:t>seatbelts in </a:t>
            </a:r>
            <a:r>
              <a:rPr lang="en-US" dirty="0"/>
              <a:t>cars</a:t>
            </a:r>
          </a:p>
          <a:p>
            <a:pPr marL="0" indent="0">
              <a:buNone/>
            </a:pPr>
            <a:r>
              <a:rPr lang="en-US" dirty="0"/>
              <a:t>1969: Nixon President</a:t>
            </a:r>
          </a:p>
          <a:p>
            <a:pPr marL="0" indent="0">
              <a:buNone/>
            </a:pPr>
            <a:r>
              <a:rPr lang="en-US" dirty="0"/>
              <a:t>1969: NPRM for standard requiring installation of passive restraints (PR)</a:t>
            </a:r>
          </a:p>
          <a:p>
            <a:pPr marL="0" indent="0">
              <a:buNone/>
            </a:pPr>
            <a:r>
              <a:rPr lang="en-US" dirty="0"/>
              <a:t>1972: Standard 208 modified to require front-seat PRs by Aug. 15, 1975; in the interim</a:t>
            </a:r>
            <a:r>
              <a:rPr lang="en-US" dirty="0" smtClean="0"/>
              <a:t>: “</a:t>
            </a:r>
            <a:r>
              <a:rPr lang="en-US" dirty="0"/>
              <a:t>ignition interlock”</a:t>
            </a:r>
          </a:p>
          <a:p>
            <a:pPr marL="0" indent="0">
              <a:buNone/>
            </a:pPr>
            <a:r>
              <a:rPr lang="en-US" dirty="0"/>
              <a:t>1972: 6th Circuit upholds modified Standard as supported by “substantial evidence”</a:t>
            </a:r>
          </a:p>
          <a:p>
            <a:pPr marL="0" indent="0">
              <a:buNone/>
            </a:pPr>
            <a:r>
              <a:rPr lang="en-US" dirty="0"/>
              <a:t>1974: Congress amends the Act to prohibit “ignition interlock” and “continuous buzzer”; </a:t>
            </a:r>
            <a:r>
              <a:rPr lang="en-US" dirty="0" smtClean="0"/>
              <a:t>also added </a:t>
            </a:r>
            <a:r>
              <a:rPr lang="en-US" dirty="0"/>
              <a:t>legislative veto provision</a:t>
            </a:r>
          </a:p>
          <a:p>
            <a:pPr marL="0" indent="0">
              <a:buNone/>
            </a:pPr>
            <a:r>
              <a:rPr lang="en-US" dirty="0"/>
              <a:t>1974: Ford President</a:t>
            </a:r>
          </a:p>
          <a:p>
            <a:pPr marL="0" indent="0">
              <a:buNone/>
            </a:pPr>
            <a:r>
              <a:rPr lang="en-US" dirty="0"/>
              <a:t>1975: Date for mandatory PR extended to Aug. 1976</a:t>
            </a:r>
          </a:p>
          <a:p>
            <a:pPr marL="0" indent="0">
              <a:buNone/>
            </a:pPr>
            <a:r>
              <a:rPr lang="en-US" dirty="0"/>
              <a:t>1976: New rulemaking begun; optional alternatives extended indefinitely; PR suspended (</a:t>
            </a:r>
            <a:r>
              <a:rPr lang="en-US" dirty="0" smtClean="0"/>
              <a:t>based on </a:t>
            </a:r>
            <a:r>
              <a:rPr lang="en-US" dirty="0"/>
              <a:t>concern over public </a:t>
            </a:r>
            <a:r>
              <a:rPr lang="en-US" dirty="0" err="1"/>
              <a:t>resistence</a:t>
            </a:r>
            <a:r>
              <a:rPr lang="en-US" dirty="0"/>
              <a:t>); Congress does not exercise legislative veto</a:t>
            </a:r>
          </a:p>
          <a:p>
            <a:pPr marL="0" indent="0">
              <a:buNone/>
            </a:pPr>
            <a:r>
              <a:rPr lang="en-US" dirty="0"/>
              <a:t>1977: Carter President</a:t>
            </a:r>
          </a:p>
          <a:p>
            <a:pPr marL="0" indent="0">
              <a:buNone/>
            </a:pPr>
            <a:r>
              <a:rPr lang="en-US" dirty="0"/>
              <a:t>1977: New rulemaking, resulting in new Modified Standard 208, mandating PR (either </a:t>
            </a:r>
            <a:r>
              <a:rPr lang="en-US" dirty="0" smtClean="0"/>
              <a:t>passive belts </a:t>
            </a:r>
            <a:r>
              <a:rPr lang="en-US" dirty="0"/>
              <a:t>or airbags) in large cars by 1982 and all cars by 1984; no legislative veto</a:t>
            </a:r>
          </a:p>
          <a:p>
            <a:pPr marL="0" indent="0">
              <a:buNone/>
            </a:pPr>
            <a:r>
              <a:rPr lang="en-US" dirty="0"/>
              <a:t>1979: Court of Appeals upholds MS 208</a:t>
            </a:r>
          </a:p>
          <a:p>
            <a:pPr marL="0" indent="0">
              <a:buNone/>
            </a:pPr>
            <a:r>
              <a:rPr lang="en-US" dirty="0"/>
              <a:t>1981: Reagan President</a:t>
            </a:r>
          </a:p>
          <a:p>
            <a:pPr marL="0" indent="0">
              <a:buNone/>
            </a:pPr>
            <a:r>
              <a:rPr lang="en-US" dirty="0"/>
              <a:t>1981: New rulemaking, resulting in rescission of all PR requirements (both passive belts </a:t>
            </a:r>
            <a:r>
              <a:rPr lang="en-US" dirty="0" smtClean="0"/>
              <a:t>and airbags</a:t>
            </a:r>
            <a:r>
              <a:rPr lang="en-US" dirty="0"/>
              <a:t>) in MS 208; insurance companies commence lawsuit</a:t>
            </a:r>
          </a:p>
          <a:p>
            <a:pPr marL="0" indent="0">
              <a:buNone/>
            </a:pPr>
            <a:r>
              <a:rPr lang="en-US" dirty="0"/>
              <a:t>1982: D.C. Circuit reverses; invalidates </a:t>
            </a:r>
            <a:r>
              <a:rPr lang="en-US" dirty="0" err="1"/>
              <a:t>recission</a:t>
            </a:r>
            <a:r>
              <a:rPr lang="en-US" dirty="0"/>
              <a:t> of all PR requirements as “arbitrary and</a:t>
            </a:r>
          </a:p>
          <a:p>
            <a:pPr marL="0" indent="0">
              <a:buNone/>
            </a:pPr>
            <a:r>
              <a:rPr lang="en-US" dirty="0"/>
              <a:t>capricious”</a:t>
            </a:r>
          </a:p>
          <a:p>
            <a:pPr marL="0" indent="0">
              <a:buNone/>
            </a:pPr>
            <a:r>
              <a:rPr lang="en-US" dirty="0"/>
              <a:t>1983: Supreme Court affirms</a:t>
            </a:r>
          </a:p>
        </p:txBody>
      </p:sp>
    </p:spTree>
    <p:extLst>
      <p:ext uri="{BB962C8B-B14F-4D97-AF65-F5344CB8AC3E}">
        <p14:creationId xmlns:p14="http://schemas.microsoft.com/office/powerpoint/2010/main" xmlns="" val="6838475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Massachusetts v. EPA</a:t>
            </a:r>
            <a:r>
              <a:rPr lang="en-US" dirty="0"/>
              <a:t> </a:t>
            </a:r>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Background:</a:t>
            </a:r>
          </a:p>
          <a:p>
            <a:r>
              <a:rPr lang="en-US" dirty="0" smtClean="0"/>
              <a:t>The Clean Air Act provided that the Administrator  would make standards applicable to the emission of any air pollutant from any class of motor vehicles or engines, which in his judgment cause, or contribute to, air pollution which could </a:t>
            </a:r>
            <a:r>
              <a:rPr lang="en-US" dirty="0"/>
              <a:t>reasonably </a:t>
            </a:r>
            <a:r>
              <a:rPr lang="en-US" dirty="0" smtClean="0"/>
              <a:t>be anticipated to endanger public health or welfare.</a:t>
            </a:r>
          </a:p>
          <a:p>
            <a:r>
              <a:rPr lang="en-US" dirty="0" smtClean="0"/>
              <a:t>A group </a:t>
            </a:r>
            <a:r>
              <a:rPr lang="en-US" dirty="0"/>
              <a:t>of 19 private organizations filed </a:t>
            </a:r>
            <a:r>
              <a:rPr lang="en-US" dirty="0" smtClean="0"/>
              <a:t>a rulemaking </a:t>
            </a:r>
            <a:r>
              <a:rPr lang="en-US" dirty="0"/>
              <a:t>petition </a:t>
            </a:r>
            <a:r>
              <a:rPr lang="en-US" dirty="0" smtClean="0"/>
              <a:t>asking the EPA to form such standards. EPA </a:t>
            </a:r>
            <a:r>
              <a:rPr lang="en-US" dirty="0"/>
              <a:t>requested </a:t>
            </a:r>
            <a:r>
              <a:rPr lang="en-US" dirty="0" smtClean="0"/>
              <a:t>public comment and ultimately refused to exercise any  authority over greenhouse gases.</a:t>
            </a:r>
          </a:p>
          <a:p>
            <a:r>
              <a:rPr lang="en-US" dirty="0" smtClean="0"/>
              <a:t>The organizations sought </a:t>
            </a:r>
            <a:r>
              <a:rPr lang="en-US" dirty="0"/>
              <a:t>review of EPA’s </a:t>
            </a:r>
            <a:r>
              <a:rPr lang="en-US" dirty="0" smtClean="0"/>
              <a:t>order.</a:t>
            </a:r>
          </a:p>
        </p:txBody>
      </p:sp>
    </p:spTree>
    <p:extLst>
      <p:ext uri="{BB962C8B-B14F-4D97-AF65-F5344CB8AC3E}">
        <p14:creationId xmlns:p14="http://schemas.microsoft.com/office/powerpoint/2010/main" xmlns="" val="31267413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Massachusetts v. EPA</a:t>
            </a:r>
            <a:r>
              <a:rPr lang="en-US" dirty="0"/>
              <a:t> </a:t>
            </a:r>
          </a:p>
        </p:txBody>
      </p:sp>
      <p:sp>
        <p:nvSpPr>
          <p:cNvPr id="3" name="Content Placeholder 2"/>
          <p:cNvSpPr>
            <a:spLocks noGrp="1"/>
          </p:cNvSpPr>
          <p:nvPr>
            <p:ph idx="1"/>
          </p:nvPr>
        </p:nvSpPr>
        <p:spPr/>
        <p:txBody>
          <a:bodyPr>
            <a:normAutofit fontScale="92500" lnSpcReduction="10000"/>
          </a:bodyPr>
          <a:lstStyle/>
          <a:p>
            <a:pPr marL="0" indent="0">
              <a:buNone/>
            </a:pPr>
            <a:r>
              <a:rPr lang="en-US" dirty="0" smtClean="0"/>
              <a:t>Issue:  Does the EPA have </a:t>
            </a:r>
            <a:r>
              <a:rPr lang="en-US" dirty="0"/>
              <a:t>the </a:t>
            </a:r>
            <a:r>
              <a:rPr lang="en-US" dirty="0" smtClean="0"/>
              <a:t>statutory authority </a:t>
            </a:r>
            <a:r>
              <a:rPr lang="en-US" dirty="0"/>
              <a:t>to regulate greenhouse gas emissions from new motor vehicles</a:t>
            </a:r>
            <a:r>
              <a:rPr lang="en-US" dirty="0" smtClean="0"/>
              <a:t>; and </a:t>
            </a:r>
            <a:r>
              <a:rPr lang="en-US" dirty="0"/>
              <a:t>if so, </a:t>
            </a:r>
            <a:r>
              <a:rPr lang="en-US" dirty="0" smtClean="0"/>
              <a:t>are their </a:t>
            </a:r>
            <a:r>
              <a:rPr lang="en-US" dirty="0"/>
              <a:t>stated reasons for refusing to do </a:t>
            </a:r>
            <a:r>
              <a:rPr lang="en-US" dirty="0" smtClean="0"/>
              <a:t>so consistent with </a:t>
            </a:r>
            <a:r>
              <a:rPr lang="en-US" dirty="0"/>
              <a:t>the </a:t>
            </a:r>
            <a:r>
              <a:rPr lang="en-US" dirty="0" smtClean="0"/>
              <a:t>statute?</a:t>
            </a:r>
          </a:p>
          <a:p>
            <a:r>
              <a:rPr lang="en-US" dirty="0" smtClean="0"/>
              <a:t>“There </a:t>
            </a:r>
            <a:r>
              <a:rPr lang="en-US" dirty="0"/>
              <a:t>are key differences between a denial of a petition for </a:t>
            </a:r>
            <a:r>
              <a:rPr lang="en-US" dirty="0" smtClean="0"/>
              <a:t>rulemaking and </a:t>
            </a:r>
            <a:r>
              <a:rPr lang="en-US" dirty="0"/>
              <a:t>an agency’s decision not to initiate an enforcement </a:t>
            </a:r>
            <a:r>
              <a:rPr lang="en-US" dirty="0" smtClean="0"/>
              <a:t>action. . .</a:t>
            </a:r>
            <a:r>
              <a:rPr lang="en-US" dirty="0"/>
              <a:t> Refusals </a:t>
            </a:r>
            <a:r>
              <a:rPr lang="en-US" dirty="0" smtClean="0"/>
              <a:t>to promulgate </a:t>
            </a:r>
            <a:r>
              <a:rPr lang="en-US" dirty="0"/>
              <a:t>rules are thus susceptible to judicial review, though such </a:t>
            </a:r>
            <a:r>
              <a:rPr lang="en-US" dirty="0" smtClean="0"/>
              <a:t>review is ‘extremely limited’ and ‘highly </a:t>
            </a:r>
            <a:r>
              <a:rPr lang="en-US" dirty="0"/>
              <a:t>deferential</a:t>
            </a:r>
            <a:r>
              <a:rPr lang="en-US" dirty="0" smtClean="0"/>
              <a:t>.’ (CB </a:t>
            </a:r>
            <a:r>
              <a:rPr lang="en-US" dirty="0" smtClean="0"/>
              <a:t>736-737</a:t>
            </a:r>
            <a:r>
              <a:rPr lang="en-US" dirty="0" smtClean="0"/>
              <a:t>)</a:t>
            </a:r>
          </a:p>
          <a:p>
            <a:pPr marL="0" indent="0">
              <a:buNone/>
            </a:pPr>
            <a:endParaRPr lang="en-US" dirty="0"/>
          </a:p>
        </p:txBody>
      </p:sp>
    </p:spTree>
    <p:extLst>
      <p:ext uri="{BB962C8B-B14F-4D97-AF65-F5344CB8AC3E}">
        <p14:creationId xmlns:p14="http://schemas.microsoft.com/office/powerpoint/2010/main" xmlns="" val="17993671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Massachusetts v. EPA</a:t>
            </a:r>
            <a:r>
              <a:rPr lang="en-US" dirty="0"/>
              <a:t> </a:t>
            </a:r>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Holding:  EPA </a:t>
            </a:r>
            <a:r>
              <a:rPr lang="en-US" dirty="0"/>
              <a:t>offered no reasoned explanation for its refusal </a:t>
            </a:r>
            <a:r>
              <a:rPr lang="en-US" dirty="0" smtClean="0"/>
              <a:t>to decide </a:t>
            </a:r>
            <a:r>
              <a:rPr lang="en-US" dirty="0"/>
              <a:t>whether greenhouse gases cause or contribute to climate </a:t>
            </a:r>
            <a:r>
              <a:rPr lang="en-US" dirty="0" smtClean="0"/>
              <a:t>change, and therefore its action was arbitrary and capricious.</a:t>
            </a:r>
          </a:p>
          <a:p>
            <a:r>
              <a:rPr lang="en-US" dirty="0" smtClean="0"/>
              <a:t>An </a:t>
            </a:r>
            <a:r>
              <a:rPr lang="en-US" dirty="0"/>
              <a:t>agency may not </a:t>
            </a:r>
            <a:r>
              <a:rPr lang="en-US" u="sng" dirty="0"/>
              <a:t>refuse</a:t>
            </a:r>
            <a:r>
              <a:rPr lang="en-US" dirty="0"/>
              <a:t> to regulate in an area where Congress has clearly commanded it to regulate without providing a clear, comprehensive, </a:t>
            </a:r>
            <a:r>
              <a:rPr lang="en-US" u="sng" dirty="0"/>
              <a:t>scientific/technical</a:t>
            </a:r>
            <a:r>
              <a:rPr lang="en-US" dirty="0"/>
              <a:t> explanation (within the scope of its Congressionally-designated expertise) as to why regulating at that point in time is inappropriate. </a:t>
            </a:r>
            <a:r>
              <a:rPr lang="en-US" dirty="0" smtClean="0"/>
              <a:t>To </a:t>
            </a:r>
            <a:r>
              <a:rPr lang="en-US" dirty="0"/>
              <a:t>fail to do so is A&amp;C in violation of APA § 706.</a:t>
            </a:r>
          </a:p>
          <a:p>
            <a:pPr marL="0" indent="0">
              <a:buNone/>
            </a:pPr>
            <a:endParaRPr lang="en-US" dirty="0"/>
          </a:p>
        </p:txBody>
      </p:sp>
    </p:spTree>
    <p:extLst>
      <p:ext uri="{BB962C8B-B14F-4D97-AF65-F5344CB8AC3E}">
        <p14:creationId xmlns:p14="http://schemas.microsoft.com/office/powerpoint/2010/main" xmlns="" val="214745898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6286</TotalTime>
  <Words>1389</Words>
  <Application>Microsoft Office PowerPoint</Application>
  <PresentationFormat>On-screen Show (4:3)</PresentationFormat>
  <Paragraphs>67</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Administrative Law</vt:lpstr>
      <vt:lpstr>Introduction</vt:lpstr>
      <vt:lpstr>Motor Vehicle Manufacturers Ass'n v. State Farm </vt:lpstr>
      <vt:lpstr>Motor Vehicle Manufacturers Ass'n v. State Farm </vt:lpstr>
      <vt:lpstr>Motor Vehicle Manufacturers Ass'n v. State Farm </vt:lpstr>
      <vt:lpstr>State Farm Timeline</vt:lpstr>
      <vt:lpstr>Massachusetts v. EPA </vt:lpstr>
      <vt:lpstr>Massachusetts v. EPA </vt:lpstr>
      <vt:lpstr>Massachusetts v. EPA </vt:lpstr>
      <vt:lpstr>Judulang v. Holder</vt:lpstr>
      <vt:lpstr>Judulang v. Holder</vt:lpstr>
      <vt:lpstr>Judulang v. Holder</vt:lpstr>
      <vt:lpstr>Judulang v. Holder</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dc:creator>Kristin Williams</dc:creator>
  <cp:lastModifiedBy>David Thaw</cp:lastModifiedBy>
  <cp:revision>267</cp:revision>
  <dcterms:created xsi:type="dcterms:W3CDTF">2014-06-13T07:23:28Z</dcterms:created>
  <dcterms:modified xsi:type="dcterms:W3CDTF">2014-12-15T16:59:08Z</dcterms:modified>
</cp:coreProperties>
</file>